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4" r:id="rId7"/>
    <p:sldId id="286" r:id="rId8"/>
    <p:sldId id="285" r:id="rId9"/>
    <p:sldId id="288" r:id="rId10"/>
    <p:sldId id="290" r:id="rId11"/>
    <p:sldId id="287" r:id="rId12"/>
    <p:sldId id="289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48" d="100"/>
          <a:sy n="48" d="100"/>
        </p:scale>
        <p:origin x="6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0" i="0" dirty="0">
                <a:effectLst/>
                <a:latin typeface="__fkGroteskNeue_598ab8"/>
              </a:rPr>
              <a:t>Text Mining </a:t>
            </a:r>
            <a:r>
              <a:rPr lang="en-US" sz="3600" b="0" i="0" dirty="0" err="1">
                <a:effectLst/>
                <a:latin typeface="__fkGroteskNeue_598ab8"/>
              </a:rPr>
              <a:t>arXiv</a:t>
            </a:r>
            <a:r>
              <a:rPr lang="en-US" sz="3600" b="0" i="0" dirty="0">
                <a:effectLst/>
                <a:latin typeface="__fkGroteskNeue_598ab8"/>
              </a:rPr>
              <a:t>: A Look Through Quantitative Finance Papers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effectLst/>
                <a:latin typeface="__fkGroteskNeue_598ab8"/>
              </a:rPr>
              <a:t> Analysis of 16,000+ Papers (1997-2022)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2348-FCC1-9803-D485-2A078070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Future Directions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3FC3-40F0-064B-491A-2FE09CCAF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Potential for expanded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Applications in research trend prediction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Opportunities for deeper semantic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Integration with other research databases</a:t>
            </a:r>
          </a:p>
        </p:txBody>
      </p:sp>
    </p:spTree>
    <p:extLst>
      <p:ext uri="{BB962C8B-B14F-4D97-AF65-F5344CB8AC3E}">
        <p14:creationId xmlns:p14="http://schemas.microsoft.com/office/powerpoint/2010/main" val="394035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1028-9D91-007B-4240-C38B994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 Research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4011-F35C-1C68-1114-556ACC45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Comprehensive analysis of </a:t>
            </a:r>
            <a:r>
              <a:rPr lang="en-US" b="0" i="0" dirty="0" err="1">
                <a:effectLst/>
                <a:latin typeface="__fkGroteskNeue_598ab8"/>
              </a:rPr>
              <a:t>arXiv's</a:t>
            </a:r>
            <a:r>
              <a:rPr lang="en-US" b="0" i="0" dirty="0">
                <a:effectLst/>
                <a:latin typeface="__fkGroteskNeue_598ab8"/>
              </a:rPr>
              <a:t> quantitative finance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Text mining and natural language processing approach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Focus on topic trends and influential researchers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Period: 1997-2022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C967F-4F8D-8DD2-7669-D631E889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5" y="3648919"/>
            <a:ext cx="6849978" cy="320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CFFD-B4BA-FEDC-2C1E-A5ED0287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Quantitative Finance Categories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AF3A1-E124-DE2A-71BD-2E6B5E3A5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Computational Finance (Monte Carlo, PDEs)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Economics (Micro/Macro)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General Finance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Mathematical Finance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Portfolio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Securities Pricing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Risk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Statistical Finance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__fkGroteskNeue_598ab8"/>
              </a:rPr>
              <a:t>Trading/Market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392738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93F9-A7B5-5DF8-A94D-087CC898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 Paper Analysis 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EC9E-BB1A-130A-F681-CE5A7C1B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Median paper length: 8,824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Readability </a:t>
            </a:r>
            <a:r>
              <a:rPr lang="en-US" b="0" i="0" dirty="0" err="1">
                <a:effectLst/>
                <a:latin typeface="__fkGroteskNeue_598ab8"/>
              </a:rPr>
              <a:t>Analysis:Average</a:t>
            </a:r>
            <a:r>
              <a:rPr lang="en-US" b="0" i="0" dirty="0">
                <a:effectLst/>
                <a:latin typeface="__fkGroteskNeue_598ab8"/>
              </a:rPr>
              <a:t> Flesch score: 65.7 (Plain English)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Range: 40.28 (Difficult) to 88.20 (Easy)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72307-9EE2-6DFF-A448-FEDF69EA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2" t="10169" r="10395"/>
          <a:stretch/>
        </p:blipFill>
        <p:spPr>
          <a:xfrm>
            <a:off x="2695073" y="3597024"/>
            <a:ext cx="8823159" cy="31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1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8499-BCB9-F841-FFB1-41C63CC1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Text Processing Pipeline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9DDA-F82A-5850-2A97-D619F8956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Document tokenization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Year extraction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Word identification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__fkGroteskNeue_598ab8"/>
              </a:rPr>
              <a:t>Stopword</a:t>
            </a:r>
            <a:r>
              <a:rPr lang="en-US" b="0" i="0" dirty="0">
                <a:effectLst/>
                <a:latin typeface="__fkGroteskNeue_598ab8"/>
              </a:rPr>
              <a:t> removal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Lemmatization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Language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2DEA2-5A27-E712-E1BE-47B9CEB1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7" y="2110118"/>
            <a:ext cx="6514521" cy="42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CCDD-2E59-5BBA-6919-C75F12BA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Common Terms &amp; Phrases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97D9-BBC2-F22B-3930-D07606396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Most frequent words and their occurrence rates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Key bigrams and trigrams in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414C-F3E0-74E3-657D-016E6F8D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10254" y="3265420"/>
            <a:ext cx="4950914" cy="1724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8C172-83B3-0D9C-BF81-92386820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57" y="3046070"/>
            <a:ext cx="3699098" cy="36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0642-F555-2DC7-9115-3233776E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Topic </a:t>
            </a:r>
            <a:r>
              <a:rPr lang="en-IN" b="0" i="0" dirty="0" err="1">
                <a:effectLst/>
                <a:latin typeface="__fkGroteskNeue_598ab8"/>
              </a:rPr>
              <a:t>Modeling</a:t>
            </a:r>
            <a:r>
              <a:rPr lang="en-IN" b="0" i="0" dirty="0">
                <a:effectLst/>
                <a:latin typeface="__fkGroteskNeue_598ab8"/>
              </a:rPr>
              <a:t> Approaches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F8BC-F711-B7DB-988C-296E7305F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__fkGroteskNeue_598ab8"/>
              </a:rPr>
              <a:t>K-means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__fkGroteskNeue_598ab8"/>
              </a:rPr>
              <a:t>Latent Dirichlet Allocation (LDA)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__fkGroteskNeue_598ab8"/>
              </a:rPr>
              <a:t>Word2Vec and Doc2Vec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__fkGroteskNeue_598ab8"/>
              </a:rPr>
              <a:t>Top2Vec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 err="1">
                <a:effectLst/>
                <a:latin typeface="__fkGroteskNeue_598ab8"/>
              </a:rPr>
              <a:t>BERTopic</a:t>
            </a:r>
            <a:endParaRPr lang="en-IN" sz="2800" b="0" i="0" dirty="0">
              <a:effectLst/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207499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2294-9C3B-FAFB-F393-14F21263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Key Findings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850D-9C96-8053-970E-B0813370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__fkGroteskNeue_598ab8"/>
              </a:rPr>
              <a:t>Doc2Vec outperformed other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__fkGroteskNeue_598ab8"/>
              </a:rPr>
              <a:t>Significant growth in economics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__fkGroteskNeue_598ab8"/>
              </a:rPr>
              <a:t>"Model" appears every ~100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__fkGroteskNeue_598ab8"/>
              </a:rPr>
              <a:t>Strong presence of mathematical and technical terminology</a:t>
            </a:r>
          </a:p>
        </p:txBody>
      </p:sp>
    </p:spTree>
    <p:extLst>
      <p:ext uri="{BB962C8B-B14F-4D97-AF65-F5344CB8AC3E}">
        <p14:creationId xmlns:p14="http://schemas.microsoft.com/office/powerpoint/2010/main" val="261815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2DFF-9A83-7C54-5764-4A37A490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__fkGroteskNeue_598ab8"/>
              </a:rPr>
              <a:t> Research Evolution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071E-4496-6C7E-E551-7921B9D5F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Growth trends across categories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Shift in research focus over 25 years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Impact of technological advances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__fkGroteskNeue_598ab8"/>
              </a:rPr>
              <a:t>Emergence of new financial topics</a:t>
            </a:r>
          </a:p>
        </p:txBody>
      </p:sp>
    </p:spTree>
    <p:extLst>
      <p:ext uri="{BB962C8B-B14F-4D97-AF65-F5344CB8AC3E}">
        <p14:creationId xmlns:p14="http://schemas.microsoft.com/office/powerpoint/2010/main" val="1377528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{03A7C502-D79C-4360-BDAE-AC0C720B82CB}tf11665031_win32</Template>
  <TotalTime>11</TotalTime>
  <Words>229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__fkGroteskNeue_598ab8</vt:lpstr>
      <vt:lpstr>Arial</vt:lpstr>
      <vt:lpstr>Arial Nova</vt:lpstr>
      <vt:lpstr>Arial Nova Light</vt:lpstr>
      <vt:lpstr>Wingdings 2</vt:lpstr>
      <vt:lpstr>SlateVTI</vt:lpstr>
      <vt:lpstr>Text Mining arXiv: A Look Through Quantitative Finance Papers</vt:lpstr>
      <vt:lpstr> Research Overview</vt:lpstr>
      <vt:lpstr>Quantitative Finance Categories</vt:lpstr>
      <vt:lpstr> Paper Analysis Metrics</vt:lpstr>
      <vt:lpstr>Text Processing Pipeline</vt:lpstr>
      <vt:lpstr>Common Terms &amp; Phrases</vt:lpstr>
      <vt:lpstr>Topic Modeling Approaches</vt:lpstr>
      <vt:lpstr>Key Findings</vt:lpstr>
      <vt:lpstr> Research Evolution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 Harsha</dc:creator>
  <cp:lastModifiedBy>D Harsha</cp:lastModifiedBy>
  <cp:revision>1</cp:revision>
  <dcterms:created xsi:type="dcterms:W3CDTF">2024-12-01T01:26:51Z</dcterms:created>
  <dcterms:modified xsi:type="dcterms:W3CDTF">2024-12-01T01:37:56Z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